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258" r:id="rId2"/>
    <p:sldId id="257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ocabularyninja@yahoo.com" initials="v" lastIdx="1" clrIdx="0">
    <p:extLst>
      <p:ext uri="{19B8F6BF-5375-455C-9EA6-DF929625EA0E}">
        <p15:presenceInfo xmlns:p15="http://schemas.microsoft.com/office/powerpoint/2012/main" userId="2fa6320d1b3feb7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  <a:srgbClr val="FF00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947"/>
    <p:restoredTop sz="94685"/>
  </p:normalViewPr>
  <p:slideViewPr>
    <p:cSldViewPr snapToGrid="0" snapToObjects="1">
      <p:cViewPr>
        <p:scale>
          <a:sx n="158" d="100"/>
          <a:sy n="158" d="100"/>
        </p:scale>
        <p:origin x="1168" y="-2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250AC7-5F75-5540-A613-91DA69DEB59A}" type="datetimeFigureOut">
              <a:rPr lang="en-GB" smtClean="0"/>
              <a:t>08/04/2025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A24CF-DEC8-CC4A-A654-D894121BEF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26876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08/04/2025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9705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08/04/2025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7122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08/04/2025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9590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08/04/2025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6063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08/04/2025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2483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08/04/2025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2454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08/04/2025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3605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08/04/2025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788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08/04/2025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0564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08/04/2025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3871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08/04/2025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500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201B88-E07E-FF42-BF97-3978ED562A37}" type="datetimeFigureOut">
              <a:rPr lang="en-GB" smtClean="0"/>
              <a:t>08/04/2025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298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cartoon character with a mask and a blue letter&#10;&#10;Description automatically generated">
            <a:extLst>
              <a:ext uri="{FF2B5EF4-FFF2-40B4-BE49-F238E27FC236}">
                <a16:creationId xmlns:a16="http://schemas.microsoft.com/office/drawing/2014/main" id="{C7797A8C-BEEE-C568-9865-DA28B837ED4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695"/>
          <a:stretch/>
        </p:blipFill>
        <p:spPr>
          <a:xfrm>
            <a:off x="1727072" y="1998133"/>
            <a:ext cx="3403853" cy="418253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55119E8-4B1D-60D8-8EB9-C86DF751EBDF}"/>
              </a:ext>
            </a:extLst>
          </p:cNvPr>
          <p:cNvSpPr txBox="1"/>
          <p:nvPr/>
        </p:nvSpPr>
        <p:spPr>
          <a:xfrm>
            <a:off x="279398" y="5816600"/>
            <a:ext cx="62992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chemeClr val="bg1"/>
                </a:solidFill>
                <a:latin typeface="Gill Sans MT" panose="020B0502020104020203" pitchFamily="34" charset="77"/>
              </a:rPr>
              <a:t>YEAR 2</a:t>
            </a:r>
          </a:p>
          <a:p>
            <a:pPr algn="ctr"/>
            <a:r>
              <a:rPr lang="en-GB" sz="3600" b="1" dirty="0">
                <a:solidFill>
                  <a:schemeClr val="bg1"/>
                </a:solidFill>
                <a:latin typeface="Gill Sans MT" panose="020B0502020104020203" pitchFamily="34" charset="77"/>
              </a:rPr>
              <a:t>WHOLE YEAR OVERVIEW</a:t>
            </a:r>
          </a:p>
        </p:txBody>
      </p:sp>
    </p:spTree>
    <p:extLst>
      <p:ext uri="{BB962C8B-B14F-4D97-AF65-F5344CB8AC3E}">
        <p14:creationId xmlns:p14="http://schemas.microsoft.com/office/powerpoint/2010/main" val="1801586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8593" y="215789"/>
            <a:ext cx="48608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u="sng" dirty="0">
                <a:latin typeface="Gill Sans MT" panose="020B0502020104020203" pitchFamily="34" charset="77"/>
                <a:cs typeface="Phosphate Inline" panose="02000506050000020004" pitchFamily="2" charset="77"/>
              </a:rPr>
              <a:t>YEAR 2 - WHOLE SCHOOL SPELLING  SYSTEM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4678583"/>
              </p:ext>
            </p:extLst>
          </p:nvPr>
        </p:nvGraphicFramePr>
        <p:xfrm>
          <a:off x="185718" y="636842"/>
          <a:ext cx="6486568" cy="818711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108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08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08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08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108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1082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1082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1082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48519"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Gill Sans MT" panose="020B0502020104020203" pitchFamily="34" charset="0"/>
                      </a:endParaRPr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latin typeface="Gill Sans MT" panose="020B0502020104020203" pitchFamily="34" charset="0"/>
                        </a:rPr>
                        <a:t>Weeks 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75067"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>
                          <a:latin typeface="Gill Sans MT" panose="020B0502020104020203" pitchFamily="34" charset="0"/>
                        </a:rPr>
                        <a:t>Autumn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1. Division of words into syllables</a:t>
                      </a:r>
                      <a:endParaRPr lang="en-GB" sz="90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2. Contractions 	</a:t>
                      </a:r>
                    </a:p>
                    <a:p>
                      <a:pPr algn="ctr"/>
                      <a:endParaRPr lang="en-GB" sz="9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3. Revisit </a:t>
                      </a:r>
                      <a:r>
                        <a:rPr lang="en-US" sz="900" b="0" i="0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adding s and </a:t>
                      </a:r>
                      <a:r>
                        <a:rPr lang="en-US" sz="900" b="0" i="0" u="none" strike="noStrike" kern="1200" baseline="0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es</a:t>
                      </a:r>
                      <a:r>
                        <a:rPr lang="en-US" sz="900" b="0" i="0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to words (plural of nouns and the third person singular of verbs) 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4. The /i:/ sound spelt –</a:t>
                      </a:r>
                      <a:r>
                        <a:rPr lang="en-US" sz="900" b="0" i="0" u="none" strike="noStrike" kern="1200" baseline="0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ey</a:t>
                      </a: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 	</a:t>
                      </a:r>
                    </a:p>
                    <a:p>
                      <a:pPr algn="ctr"/>
                      <a:endParaRPr lang="en-GB" sz="900" b="0" i="1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5. Revisit adding the endings </a:t>
                      </a:r>
                      <a:r>
                        <a:rPr lang="en-US" sz="900" b="0" i="1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–</a:t>
                      </a:r>
                      <a:r>
                        <a:rPr lang="en-US" sz="900" b="0" i="1" u="none" strike="noStrike" kern="1200" baseline="0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ing</a:t>
                      </a:r>
                      <a:r>
                        <a:rPr lang="en-US" sz="900" b="0" i="1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, –</a:t>
                      </a:r>
                      <a:r>
                        <a:rPr lang="en-US" sz="900" b="0" i="1" u="none" strike="noStrike" kern="1200" baseline="0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ed</a:t>
                      </a:r>
                      <a:r>
                        <a:rPr lang="en-US" sz="900" b="0" i="1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 and –</a:t>
                      </a:r>
                      <a:r>
                        <a:rPr lang="en-US" sz="900" b="0" i="1" u="none" strike="noStrike" kern="1200" baseline="0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er</a:t>
                      </a:r>
                      <a:r>
                        <a:rPr lang="en-US" sz="900" b="0" i="1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to verbs where no change is needed to the root word 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6. Revisit adding </a:t>
                      </a:r>
                      <a:r>
                        <a:rPr lang="en-US" sz="900" b="0" i="1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–</a:t>
                      </a:r>
                      <a:r>
                        <a:rPr lang="en-US" sz="900" b="0" i="1" u="none" strike="noStrike" kern="1200" baseline="0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er</a:t>
                      </a:r>
                      <a:r>
                        <a:rPr lang="en-US" sz="900" b="0" i="1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 and –</a:t>
                      </a:r>
                      <a:r>
                        <a:rPr lang="en-US" sz="900" b="0" i="1" u="none" strike="noStrike" kern="1200" baseline="0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est</a:t>
                      </a:r>
                      <a:r>
                        <a:rPr lang="en-US" sz="900" b="0" i="1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to adjectives where no change is needed to the root word 	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7. Review and assessment of spelling taught this half term.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2941"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>
                          <a:latin typeface="Gill Sans MT" panose="020B0502020104020203" pitchFamily="34" charset="0"/>
                        </a:rPr>
                        <a:t>Autumn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1. Homophones and near-homophones 	</a:t>
                      </a:r>
                    </a:p>
                    <a:p>
                      <a:pPr algn="ctr"/>
                      <a:endParaRPr lang="en-US" sz="9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2. </a:t>
                      </a: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 /ɔ:/ sound spelt </a:t>
                      </a:r>
                      <a:r>
                        <a:rPr lang="en-US" sz="900" b="0" i="1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a before l and </a:t>
                      </a:r>
                      <a:r>
                        <a:rPr lang="en-US" sz="900" b="0" i="1" u="none" strike="noStrike" kern="1200" baseline="0" dirty="0" err="1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ll</a:t>
                      </a:r>
                      <a:r>
                        <a:rPr lang="en-US" sz="900" b="0" i="1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3. The /u/ sound spelt </a:t>
                      </a:r>
                      <a:r>
                        <a:rPr lang="en-US" sz="900" b="0" i="0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o</a:t>
                      </a: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 	</a:t>
                      </a:r>
                    </a:p>
                    <a:p>
                      <a:pPr algn="ctr"/>
                      <a:endParaRPr lang="en-GB" sz="900" i="1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4. </a:t>
                      </a:r>
                      <a:r>
                        <a:rPr lang="en-US" sz="9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 /ʒ/ sound spelt </a:t>
                      </a:r>
                      <a:r>
                        <a:rPr lang="en-US" sz="900" b="1" i="1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s 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pPr algn="ctr"/>
                      <a:endParaRPr lang="en-GB" sz="900" i="1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5. The /j/ sound spelt as </a:t>
                      </a:r>
                      <a:r>
                        <a:rPr lang="en-US" sz="900" b="0" i="0" u="none" strike="noStrike" kern="1200" baseline="0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dge</a:t>
                      </a: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 at the end of words. 	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6. The /j/ sound spelt as </a:t>
                      </a:r>
                      <a:r>
                        <a:rPr lang="en-US" sz="900" b="0" i="0" u="none" strike="noStrike" kern="1200" baseline="0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ge</a:t>
                      </a: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 at the end of words. 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latin typeface="Gill Sans MT" panose="020B0502020104020203" pitchFamily="34" charset="0"/>
                        </a:rPr>
                        <a:t>7. Review and assessment of spelling taught this half term.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00416"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>
                          <a:latin typeface="Gill Sans MT" panose="020B0502020104020203" pitchFamily="34" charset="0"/>
                        </a:rPr>
                        <a:t>Spring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1. The alternative /j/ sound can be spelt as g elsewhere in words before e, </a:t>
                      </a:r>
                      <a:r>
                        <a:rPr lang="en-US" sz="900" b="0" i="0" u="none" strike="noStrike" kern="1200" baseline="0" dirty="0" err="1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i</a:t>
                      </a: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 and y.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2.  </a:t>
                      </a:r>
                      <a:r>
                        <a:rPr lang="en-US" sz="900" b="0" i="0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The /s/ sound spelt c before e, </a:t>
                      </a:r>
                      <a:r>
                        <a:rPr lang="en-US" sz="900" b="0" i="0" u="none" strike="noStrike" kern="1200" baseline="0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i</a:t>
                      </a:r>
                      <a:r>
                        <a:rPr lang="en-US" sz="900" b="0" i="0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 and y. </a:t>
                      </a: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pPr algn="ctr"/>
                      <a:endParaRPr lang="en-GB" sz="900" baseline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3. The /n/ sound spelt </a:t>
                      </a:r>
                      <a:r>
                        <a:rPr lang="en-US" sz="900" b="0" i="0" u="none" strike="noStrike" kern="1200" baseline="0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kn</a:t>
                      </a: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 and (less often) </a:t>
                      </a:r>
                      <a:r>
                        <a:rPr lang="en-US" sz="900" b="0" i="0" u="none" strike="noStrike" kern="1200" baseline="0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gn</a:t>
                      </a: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 at the beginning of words. 	</a:t>
                      </a:r>
                    </a:p>
                    <a:p>
                      <a:pPr algn="ctr"/>
                      <a:endParaRPr lang="en-GB" sz="900" i="1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4. The /r/ sound spelt </a:t>
                      </a:r>
                      <a:r>
                        <a:rPr lang="en-US" sz="900" b="0" i="0" u="none" strike="noStrike" kern="1200" baseline="0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wr</a:t>
                      </a: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 at the beginning of words. 	</a:t>
                      </a:r>
                    </a:p>
                    <a:p>
                      <a:pPr algn="ctr"/>
                      <a:endParaRPr lang="en-GB" sz="900" i="1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5. The /l/ sound spelt –</a:t>
                      </a:r>
                      <a:r>
                        <a:rPr lang="en-US" sz="900" b="0" i="0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le </a:t>
                      </a: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at the end of words. 	</a:t>
                      </a:r>
                    </a:p>
                    <a:p>
                      <a:pPr algn="ctr"/>
                      <a:endParaRPr lang="en-GB" sz="90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6. The /l/ sound spelt –</a:t>
                      </a:r>
                      <a:r>
                        <a:rPr lang="en-US" sz="900" b="0" i="0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el</a:t>
                      </a: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 at the end of words. 	</a:t>
                      </a:r>
                    </a:p>
                    <a:p>
                      <a:pPr algn="ctr"/>
                      <a:endParaRPr lang="en-GB" sz="900" i="1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7. Review and assessment of spelling taught this half term.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42887"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>
                          <a:latin typeface="Gill Sans MT" panose="020B0502020104020203" pitchFamily="34" charset="0"/>
                        </a:rPr>
                        <a:t>Spring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1. The /l/ sound spelt </a:t>
                      </a:r>
                      <a:r>
                        <a:rPr lang="en-US" sz="900" b="0" i="0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–al </a:t>
                      </a: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at the end of words. </a:t>
                      </a:r>
                    </a:p>
                    <a:p>
                      <a:pPr algn="ctr"/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Words ending </a:t>
                      </a:r>
                      <a:r>
                        <a:rPr lang="en-GB" sz="900" b="0" i="0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–</a:t>
                      </a:r>
                      <a:r>
                        <a:rPr lang="en-GB" sz="900" b="0" i="0" u="none" strike="noStrike" kern="1200" baseline="0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il</a:t>
                      </a:r>
                      <a:r>
                        <a:rPr lang="en-GB" sz="900" b="0" i="0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pPr algn="ctr"/>
                      <a:endParaRPr lang="en-GB" sz="9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2. The /</a:t>
                      </a:r>
                      <a:r>
                        <a:rPr lang="en-US" sz="900" b="0" i="0" u="none" strike="noStrike" kern="1200" baseline="0" dirty="0" err="1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igh</a:t>
                      </a: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/ sound spelt –</a:t>
                      </a:r>
                      <a:r>
                        <a:rPr lang="en-US" sz="900" b="0" i="1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y</a:t>
                      </a: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 at the end of words. 	</a:t>
                      </a:r>
                    </a:p>
                    <a:p>
                      <a:pPr algn="ctr"/>
                      <a:endParaRPr lang="en-GB" sz="900" baseline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3. Adding </a:t>
                      </a:r>
                      <a:r>
                        <a:rPr lang="en-US" sz="900" b="0" i="0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–</a:t>
                      </a:r>
                      <a:r>
                        <a:rPr lang="en-US" sz="900" b="0" i="0" u="none" strike="noStrike" kern="1200" baseline="0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es</a:t>
                      </a:r>
                      <a:r>
                        <a:rPr lang="en-US" sz="900" b="0" i="0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to nouns and verbs ending in </a:t>
                      </a:r>
                      <a:r>
                        <a:rPr lang="en-US" sz="900" b="0" i="0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–y </a:t>
                      </a: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pPr algn="ctr"/>
                      <a:endParaRPr lang="en-GB" sz="900" i="1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4. Adding </a:t>
                      </a:r>
                      <a:r>
                        <a:rPr lang="en-US" sz="900" b="0" i="0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–</a:t>
                      </a:r>
                      <a:r>
                        <a:rPr lang="en-US" sz="900" b="0" i="0" u="none" strike="noStrike" kern="1200" baseline="0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ed</a:t>
                      </a:r>
                      <a:r>
                        <a:rPr lang="en-US" sz="900" b="0" i="0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, –</a:t>
                      </a:r>
                      <a:r>
                        <a:rPr lang="en-US" sz="900" b="0" i="0" u="none" strike="noStrike" kern="1200" baseline="0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ing</a:t>
                      </a:r>
                      <a:r>
                        <a:rPr lang="en-US" sz="900" b="0" i="0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, –</a:t>
                      </a:r>
                      <a:r>
                        <a:rPr lang="en-US" sz="900" b="0" i="0" u="none" strike="noStrike" kern="1200" baseline="0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er</a:t>
                      </a:r>
                      <a:r>
                        <a:rPr lang="en-US" sz="900" b="0" i="0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 and –</a:t>
                      </a:r>
                      <a:r>
                        <a:rPr lang="en-US" sz="900" b="0" i="0" u="none" strike="noStrike" kern="1200" baseline="0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est</a:t>
                      </a: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 to a root word ending in –y with a consonant before it. 	</a:t>
                      </a:r>
                    </a:p>
                    <a:p>
                      <a:pPr algn="ctr"/>
                      <a:endParaRPr lang="en-GB" sz="900" i="1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1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5. Adding the endings </a:t>
                      </a:r>
                      <a:r>
                        <a:rPr lang="en-US" sz="900" b="0" i="1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–</a:t>
                      </a:r>
                      <a:r>
                        <a:rPr lang="en-US" sz="900" b="0" i="1" u="none" strike="noStrike" kern="1200" baseline="0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ing</a:t>
                      </a:r>
                      <a:r>
                        <a:rPr lang="en-US" sz="900" b="0" i="1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, –</a:t>
                      </a:r>
                      <a:r>
                        <a:rPr lang="en-US" sz="900" b="0" i="1" u="none" strike="noStrike" kern="1200" baseline="0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ed</a:t>
                      </a:r>
                      <a:r>
                        <a:rPr lang="en-US" sz="900" b="0" i="1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, –</a:t>
                      </a:r>
                      <a:r>
                        <a:rPr lang="en-US" sz="900" b="0" i="1" u="none" strike="noStrike" kern="1200" baseline="0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er</a:t>
                      </a:r>
                      <a:r>
                        <a:rPr lang="en-US" sz="900" b="0" i="1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, –</a:t>
                      </a:r>
                      <a:r>
                        <a:rPr lang="en-US" sz="900" b="0" i="1" u="none" strike="noStrike" kern="1200" baseline="0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est</a:t>
                      </a:r>
                      <a:r>
                        <a:rPr lang="en-US" sz="900" b="0" i="1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 and –y </a:t>
                      </a: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to words ending in –e with a consonant before it 	</a:t>
                      </a:r>
                    </a:p>
                    <a:p>
                      <a:pPr marL="0" indent="0" algn="ctr">
                        <a:buNone/>
                      </a:pPr>
                      <a:endParaRPr lang="en-GB" sz="900" i="1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6. Adding </a:t>
                      </a:r>
                      <a:r>
                        <a:rPr lang="en-US" sz="900" b="0" i="1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–</a:t>
                      </a:r>
                      <a:r>
                        <a:rPr lang="en-US" sz="900" b="0" i="1" u="none" strike="noStrike" kern="1200" baseline="0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ing</a:t>
                      </a:r>
                      <a:r>
                        <a:rPr lang="en-US" sz="900" b="0" i="1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, –</a:t>
                      </a:r>
                      <a:r>
                        <a:rPr lang="en-US" sz="900" b="0" i="1" u="none" strike="noStrike" kern="1200" baseline="0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ed</a:t>
                      </a:r>
                      <a:r>
                        <a:rPr lang="en-US" sz="900" b="0" i="1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, –</a:t>
                      </a:r>
                      <a:r>
                        <a:rPr lang="en-US" sz="900" b="0" i="1" u="none" strike="noStrike" kern="1200" baseline="0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er</a:t>
                      </a:r>
                      <a:r>
                        <a:rPr lang="en-US" sz="900" b="0" i="1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, –</a:t>
                      </a:r>
                      <a:r>
                        <a:rPr lang="en-US" sz="900" b="0" i="1" u="none" strike="noStrike" kern="1200" baseline="0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est</a:t>
                      </a:r>
                      <a:r>
                        <a:rPr lang="en-US" sz="900" b="0" i="1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 and –y</a:t>
                      </a: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 to words of one syllable ending in a single consonant letter after a single vowel letter 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latin typeface="Gill Sans MT" panose="020B0502020104020203" pitchFamily="34" charset="0"/>
                        </a:rPr>
                        <a:t>7. Review and assessment of spelling taught this half term.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96956"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>
                          <a:latin typeface="Gill Sans MT" panose="020B0502020104020203" pitchFamily="34" charset="0"/>
                        </a:rPr>
                        <a:t>Summer1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1. The /</a:t>
                      </a:r>
                      <a:r>
                        <a:rPr lang="en-US" sz="900" b="0" i="0" u="none" strike="noStrike" kern="1200" baseline="0" dirty="0" err="1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er</a:t>
                      </a: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/ sound spelt or after w </a:t>
                      </a:r>
                    </a:p>
                    <a:p>
                      <a:pPr algn="ctr"/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The /or/ sound spelt </a:t>
                      </a:r>
                      <a:r>
                        <a:rPr lang="en-US" sz="900" b="0" i="0" u="none" strike="noStrike" kern="1200" baseline="0" dirty="0" err="1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ar</a:t>
                      </a: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 after w 	</a:t>
                      </a:r>
                    </a:p>
                    <a:p>
                      <a:pPr algn="ctr"/>
                      <a:endParaRPr lang="en-GB" sz="9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2. The suffixes </a:t>
                      </a:r>
                      <a:r>
                        <a:rPr lang="en-US" sz="900" b="0" i="1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–</a:t>
                      </a:r>
                      <a:r>
                        <a:rPr lang="en-US" sz="900" b="0" i="1" u="none" strike="noStrike" kern="1200" baseline="0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ment</a:t>
                      </a:r>
                      <a:r>
                        <a:rPr lang="en-US" sz="900" b="0" i="1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, –ness, –</a:t>
                      </a:r>
                      <a:r>
                        <a:rPr lang="en-US" sz="900" b="0" i="1" u="none" strike="noStrike" kern="1200" baseline="0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ful</a:t>
                      </a:r>
                      <a:r>
                        <a:rPr lang="en-US" sz="900" b="0" i="1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 , –less and –</a:t>
                      </a:r>
                      <a:r>
                        <a:rPr lang="en-US" sz="900" b="0" i="1" u="none" strike="noStrike" kern="1200" baseline="0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ly</a:t>
                      </a:r>
                      <a:r>
                        <a:rPr lang="en-US" sz="900" b="0" i="1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pPr algn="ctr"/>
                      <a:endParaRPr lang="en-GB" sz="900" baseline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3. </a:t>
                      </a:r>
                      <a:r>
                        <a:rPr lang="en-GB" sz="900" b="0" dirty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Recap and review of Year 1 words and rules</a:t>
                      </a:r>
                      <a:r>
                        <a:rPr lang="en-GB" sz="900" b="1" dirty="0">
                          <a:solidFill>
                            <a:srgbClr val="0070C0"/>
                          </a:solidFill>
                        </a:rPr>
                        <a:t>.</a:t>
                      </a:r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pPr algn="ctr"/>
                      <a:endParaRPr lang="en-GB" sz="90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4. Words ending in </a:t>
                      </a:r>
                      <a:r>
                        <a:rPr lang="en-GB" sz="900" b="0" i="0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–</a:t>
                      </a:r>
                      <a:r>
                        <a:rPr lang="en-GB" sz="900" b="0" i="0" u="none" strike="noStrike" kern="1200" baseline="0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tion</a:t>
                      </a:r>
                      <a:r>
                        <a:rPr lang="en-GB" sz="900" b="0" i="0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5. Contractions 	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6. The possessive apostrophe (singular nouns) 	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7. Review and assessment of spelling taught this half term.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9769"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>
                          <a:latin typeface="Gill Sans MT" panose="020B0502020104020203" pitchFamily="34" charset="0"/>
                        </a:rPr>
                        <a:t>Summer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1. Common exception words. 	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2. Common exception words. 	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3. Common exception words. 	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4. The /l/ sound spelt –</a:t>
                      </a:r>
                      <a:r>
                        <a:rPr lang="en-US" sz="900" b="0" i="0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el</a:t>
                      </a: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 at the end of words. </a:t>
                      </a:r>
                      <a:endParaRPr lang="en-GB" sz="90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5. The possessive apostrophe (singular nouns) 	</a:t>
                      </a:r>
                    </a:p>
                    <a:p>
                      <a:pPr marL="0" indent="0" algn="ctr">
                        <a:buNone/>
                      </a:pPr>
                      <a:endParaRPr lang="en-GB" sz="900" i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6. Homophones and near-homophones </a:t>
                      </a:r>
                      <a:endParaRPr lang="en-GB" sz="9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latin typeface="Gill Sans MT" panose="020B0502020104020203" pitchFamily="34" charset="0"/>
                        </a:rPr>
                        <a:t>7. Review and assessment of spelling taught this half term.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40252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2710</TotalTime>
  <Words>643</Words>
  <Application>Microsoft Macintosh PowerPoint</Application>
  <PresentationFormat>A4 Paper (210x297 mm)</PresentationFormat>
  <Paragraphs>56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Gill Sans MT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vocabularyninja@yahoo.com</dc:creator>
  <cp:lastModifiedBy>Andrew Jennings</cp:lastModifiedBy>
  <cp:revision>61</cp:revision>
  <dcterms:created xsi:type="dcterms:W3CDTF">2020-04-07T16:27:58Z</dcterms:created>
  <dcterms:modified xsi:type="dcterms:W3CDTF">2025-04-08T15:32:52Z</dcterms:modified>
</cp:coreProperties>
</file>